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Open Sans SemiBold" panose="020B0604020202020204" charset="0"/>
      <p:regular r:id="rId16"/>
      <p:bold r:id="rId17"/>
      <p:italic r:id="rId18"/>
      <p:boldItalic r:id="rId19"/>
    </p:embeddedFont>
    <p:embeddedFont>
      <p:font typeface="Open Sans Light" panose="020B0604020202020204" charset="0"/>
      <p:regular r:id="rId20"/>
      <p:bold r:id="rId21"/>
      <p:italic r:id="rId22"/>
      <p:boldItalic r:id="rId23"/>
    </p:embeddedFont>
    <p:embeddedFont>
      <p:font typeface="Open Sans" panose="020B0604020202020204" charset="0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33" y="3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SemiBold"/>
                <a:ea typeface="Open Sans SemiBold"/>
                <a:cs typeface="Open Sans SemiBold"/>
                <a:sym typeface="Open Sans SemiBold"/>
              </a:rPr>
              <a:t>Generalizing </a:t>
            </a:r>
            <a:r>
              <a:rPr lang="en" b="1">
                <a:latin typeface="Open Sans"/>
                <a:ea typeface="Open Sans"/>
                <a:cs typeface="Open Sans"/>
                <a:sym typeface="Open Sans"/>
              </a:rPr>
              <a:t>Firmi</a:t>
            </a:r>
            <a:r>
              <a:rPr lang="en">
                <a:latin typeface="Open Sans SemiBold"/>
                <a:ea typeface="Open Sans SemiBold"/>
                <a:cs typeface="Open Sans SemiBold"/>
                <a:sym typeface="Open Sans SemiBold"/>
              </a:rPr>
              <a:t>: </a:t>
            </a:r>
            <a:endParaRPr sz="48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pen Sans SemiBold"/>
                <a:ea typeface="Open Sans SemiBold"/>
                <a:cs typeface="Open Sans SemiBold"/>
                <a:sym typeface="Open Sans SemiBold"/>
              </a:rPr>
              <a:t>Code to 3D-print Fermi Surfaces</a:t>
            </a:r>
            <a:endParaRPr sz="30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33470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Brian Hungerman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David Strubbe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94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121" y="2716875"/>
            <a:ext cx="2369475" cy="237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 rotWithShape="1">
          <a:blip r:embed="rId5">
            <a:alphaModFix/>
          </a:blip>
          <a:srcRect l="21640" t="51100" r="52399" b="16535"/>
          <a:stretch/>
        </p:blipFill>
        <p:spPr>
          <a:xfrm>
            <a:off x="6445400" y="2657951"/>
            <a:ext cx="2493629" cy="2493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33175" y="0"/>
            <a:ext cx="910825" cy="7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94323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282800" y="1015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SemiBold"/>
                <a:ea typeface="Open Sans SemiBold"/>
                <a:cs typeface="Open Sans SemiBold"/>
                <a:sym typeface="Open Sans SemiBold"/>
              </a:rPr>
              <a:t>Firmi: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interpolation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311700" y="19688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Results: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2743200" lvl="0" indent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TBD</a:t>
            </a:r>
            <a:endParaRPr sz="96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3175" y="0"/>
            <a:ext cx="910825" cy="7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94323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282800" y="1015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SemiBold"/>
                <a:ea typeface="Open Sans SemiBold"/>
                <a:cs typeface="Open Sans SemiBold"/>
                <a:sym typeface="Open Sans SemiBold"/>
              </a:rPr>
              <a:t>Firmi: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interpolation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311700" y="19688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 taste of the code: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54" name="Shape 154"/>
          <p:cNvPicPr preferRelativeResize="0"/>
          <p:nvPr/>
        </p:nvPicPr>
        <p:blipFill rotWithShape="1">
          <a:blip r:embed="rId4">
            <a:alphaModFix/>
          </a:blip>
          <a:srcRect l="8539" t="33685" r="5895" b="30371"/>
          <a:stretch/>
        </p:blipFill>
        <p:spPr>
          <a:xfrm>
            <a:off x="0" y="2470461"/>
            <a:ext cx="9144000" cy="2560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5000" y="1015700"/>
            <a:ext cx="2422076" cy="171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33175" y="0"/>
            <a:ext cx="910825" cy="7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94323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282800" y="1015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SemiBold"/>
                <a:ea typeface="Open Sans SemiBold"/>
                <a:cs typeface="Open Sans SemiBold"/>
                <a:sym typeface="Open Sans SemiBold"/>
              </a:rPr>
              <a:t>Firmi: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future endeavours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3591400" y="1857150"/>
            <a:ext cx="5241000" cy="35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Ensuring the program works for a wider array of metals (such as Mg [right]) and edge cases (such as selecting which band to plot).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		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1" y="1588402"/>
            <a:ext cx="3279688" cy="348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 rotWithShape="1">
          <a:blip r:embed="rId5">
            <a:alphaModFix/>
          </a:blip>
          <a:srcRect r="55943"/>
          <a:stretch/>
        </p:blipFill>
        <p:spPr>
          <a:xfrm>
            <a:off x="7609352" y="3424175"/>
            <a:ext cx="1491300" cy="17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33175" y="0"/>
            <a:ext cx="910825" cy="7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347425" y="15884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Support from MACES – Merced NAnomaterials Center for Energy and Sensing (NASA funded)</a:t>
            </a:r>
            <a:endParaRPr sz="1700" b="1">
              <a:solidFill>
                <a:schemeClr val="accent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 b="1">
                <a:solidFill>
                  <a:schemeClr val="accent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3D-printer access from UC Merced Venture Lab</a:t>
            </a:r>
            <a:endParaRPr sz="1700" b="1">
              <a:solidFill>
                <a:schemeClr val="accent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94323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282800" y="1015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SemiBold"/>
                <a:ea typeface="Open Sans SemiBold"/>
                <a:cs typeface="Open Sans SemiBold"/>
                <a:sym typeface="Open Sans SemiBold"/>
              </a:rPr>
              <a:t>Acknowledgements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74" name="Shape 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3175" y="0"/>
            <a:ext cx="910825" cy="7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3050" y="2848575"/>
            <a:ext cx="2445125" cy="210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 rotWithShape="1">
          <a:blip r:embed="rId5">
            <a:alphaModFix/>
          </a:blip>
          <a:srcRect t="9179" b="9007"/>
          <a:stretch/>
        </p:blipFill>
        <p:spPr>
          <a:xfrm>
            <a:off x="5042800" y="2848575"/>
            <a:ext cx="1990173" cy="2107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282800" y="1015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SemiBold"/>
                <a:ea typeface="Open Sans SemiBold"/>
                <a:cs typeface="Open Sans SemiBold"/>
                <a:sym typeface="Open Sans SemiBold"/>
              </a:rPr>
              <a:t>Fermi Surfaces: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why do we care?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311700" y="19832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“a surface in momentum space enclosing all the occupied electronic states”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Useful for: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Conductivity/superconductivity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Many-body physics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Firmi </a:t>
            </a:r>
            <a:r>
              <a:rPr lang="en" sz="8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(http://faculty.ucmerced.edu/dstrubbe/Firmi/)</a:t>
            </a:r>
            <a:r>
              <a:rPr lang="en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offers a unique hands-on teaching tool.</a:t>
            </a:r>
            <a:endParaRPr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94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6400" y="2469027"/>
            <a:ext cx="3547001" cy="175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3175" y="0"/>
            <a:ext cx="910825" cy="7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169475" y="1968800"/>
            <a:ext cx="8805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Theoretical: 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   Calculations of electronic structure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Experimentally: 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   -ARPES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   -de Haas-van Alphen effect</a:t>
            </a:r>
            <a:r>
              <a:rPr lang="en" sz="14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	   	</a:t>
            </a:r>
            <a:r>
              <a:rPr lang="en" sz="10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http://frimat.unifr.ch/</a:t>
            </a:r>
            <a:endParaRPr sz="10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Conventional visualizations of these 3D surfaces can be abstract and unwieldy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94323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282800" y="1015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SemiBold"/>
                <a:ea typeface="Open Sans SemiBold"/>
                <a:cs typeface="Open Sans SemiBold"/>
                <a:sym typeface="Open Sans SemiBold"/>
              </a:rPr>
              <a:t>Fermi Surfaces: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how we derive them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" name="Shape 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5125" y="1588400"/>
            <a:ext cx="2717175" cy="280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 rotWithShape="1">
          <a:blip r:embed="rId5">
            <a:alphaModFix/>
          </a:blip>
          <a:srcRect l="15840" t="40758" r="28224"/>
          <a:stretch/>
        </p:blipFill>
        <p:spPr>
          <a:xfrm>
            <a:off x="3975287" y="1877488"/>
            <a:ext cx="1988650" cy="69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24100" y="2861500"/>
            <a:ext cx="2291024" cy="132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33175" y="0"/>
            <a:ext cx="910825" cy="7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94323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282800" y="1015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SemiBold"/>
                <a:ea typeface="Open Sans SemiBold"/>
                <a:cs typeface="Open Sans SemiBold"/>
                <a:sym typeface="Open Sans SemiBold"/>
              </a:rPr>
              <a:t>Firmi: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using 3D-printing to visualize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311700" y="1968800"/>
            <a:ext cx="8608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Method: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Download band structure file, containing 3D matrix of electron energies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Employ Marching Cubes interpolation to form a polygonal isosurface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Open resulting file in any computer-aided design software, and print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87" name="Shape 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50" y="3738250"/>
            <a:ext cx="9043102" cy="1193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Shape 88"/>
          <p:cNvCxnSpPr/>
          <p:nvPr/>
        </p:nvCxnSpPr>
        <p:spPr>
          <a:xfrm rot="10800000" flipH="1">
            <a:off x="4562125" y="4618625"/>
            <a:ext cx="759000" cy="81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Shape 89"/>
          <p:cNvCxnSpPr/>
          <p:nvPr/>
        </p:nvCxnSpPr>
        <p:spPr>
          <a:xfrm rot="10800000" flipH="1">
            <a:off x="7056150" y="4618625"/>
            <a:ext cx="759000" cy="81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0" name="Shape 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3175" y="0"/>
            <a:ext cx="910825" cy="7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94323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282800" y="1015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SemiBold"/>
                <a:ea typeface="Open Sans SemiBold"/>
                <a:cs typeface="Open Sans SemiBold"/>
                <a:sym typeface="Open Sans SemiBold"/>
              </a:rPr>
              <a:t>Firmi: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interpolation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7" name="Shape 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833" y="943225"/>
            <a:ext cx="5600366" cy="42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311700" y="19688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Fortran to implement Marching Cubes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Defining polygons between points of 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matrix that span between energies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above and below a set “fermi energy”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548640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    </a:t>
            </a:r>
            <a:r>
              <a:rPr lang="en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Grasshopper3D.com</a:t>
            </a:r>
            <a:endParaRPr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99" name="Shape 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3175" y="0"/>
            <a:ext cx="910825" cy="7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Shape 104"/>
          <p:cNvPicPr preferRelativeResize="0"/>
          <p:nvPr/>
        </p:nvPicPr>
        <p:blipFill rotWithShape="1">
          <a:blip r:embed="rId3">
            <a:alphaModFix/>
          </a:blip>
          <a:srcRect r="55943"/>
          <a:stretch/>
        </p:blipFill>
        <p:spPr>
          <a:xfrm>
            <a:off x="318925" y="2292375"/>
            <a:ext cx="2372750" cy="259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9" cy="94323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282800" y="1015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SemiBold"/>
                <a:ea typeface="Open Sans SemiBold"/>
                <a:cs typeface="Open Sans SemiBold"/>
                <a:sym typeface="Open Sans SemiBold"/>
              </a:rPr>
              <a:t>Firmi: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interpolation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311700" y="1968800"/>
            <a:ext cx="85206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Results: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						</a:t>
            </a:r>
            <a:r>
              <a:rPr lang="en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~</a:t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0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0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https://www.researchgate.net/ </a:t>
            </a:r>
            <a:r>
              <a:rPr lang="en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          Pb</a:t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743200" lvl="0" indent="457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743200" lvl="0" indent="457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2286000" lvl="0" indent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			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08" name="Shape 108"/>
          <p:cNvPicPr preferRelativeResize="0"/>
          <p:nvPr/>
        </p:nvPicPr>
        <p:blipFill rotWithShape="1">
          <a:blip r:embed="rId5">
            <a:alphaModFix/>
          </a:blip>
          <a:srcRect l="27703" t="55810" r="47336" b="14313"/>
          <a:stretch/>
        </p:blipFill>
        <p:spPr>
          <a:xfrm>
            <a:off x="4768698" y="943225"/>
            <a:ext cx="4375306" cy="4200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33175" y="0"/>
            <a:ext cx="910825" cy="7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94323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282800" y="1015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SemiBold"/>
                <a:ea typeface="Open Sans SemiBold"/>
                <a:cs typeface="Open Sans SemiBold"/>
                <a:sym typeface="Open Sans SemiBold"/>
              </a:rPr>
              <a:t>Firmi: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interpolation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311700" y="19688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Defining the </a:t>
            </a:r>
            <a:r>
              <a:rPr lang="en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Brillouin Zon</a:t>
            </a: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 to 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reassemble exploded isosurfaces: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							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								Cu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17" name="Shape 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876800"/>
            <a:ext cx="3013401" cy="21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 rotWithShape="1">
          <a:blip r:embed="rId5">
            <a:alphaModFix/>
          </a:blip>
          <a:srcRect l="38558" t="6532" r="28830" b="30712"/>
          <a:stretch/>
        </p:blipFill>
        <p:spPr>
          <a:xfrm>
            <a:off x="5870025" y="943225"/>
            <a:ext cx="3273975" cy="4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33175" y="0"/>
            <a:ext cx="910825" cy="7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9432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282800" y="1015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SemiBold"/>
                <a:ea typeface="Open Sans SemiBold"/>
                <a:cs typeface="Open Sans SemiBold"/>
                <a:sym typeface="Open Sans SemiBold"/>
              </a:rPr>
              <a:t>Firmi: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interpolation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311700" y="1985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Results:</a:t>
            </a:r>
            <a:endParaRPr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27" name="Shape 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050" y="2419125"/>
            <a:ext cx="3704051" cy="262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5">
            <a:alphaModFix/>
          </a:blip>
          <a:srcRect l="21640" t="51100" r="52399" b="16535"/>
          <a:stretch/>
        </p:blipFill>
        <p:spPr>
          <a:xfrm>
            <a:off x="4943726" y="943225"/>
            <a:ext cx="4200278" cy="4200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33175" y="0"/>
            <a:ext cx="910825" cy="7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943236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282800" y="1015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SemiBold"/>
                <a:ea typeface="Open Sans SemiBold"/>
                <a:cs typeface="Open Sans SemiBold"/>
                <a:sym typeface="Open Sans SemiBold"/>
              </a:rPr>
              <a:t>Firmi: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interpolation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311700" y="19688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Capping ends of surfaces that lie on surface of Brillouin Zone:</a:t>
            </a:r>
            <a:endParaRPr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37" name="Shape 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5" y="2453405"/>
            <a:ext cx="5892374" cy="24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3175" y="0"/>
            <a:ext cx="910825" cy="7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265</Words>
  <Application>Microsoft Office PowerPoint</Application>
  <PresentationFormat>On-screen Show (16:9)</PresentationFormat>
  <Paragraphs>66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Open Sans SemiBold</vt:lpstr>
      <vt:lpstr>Open Sans Light</vt:lpstr>
      <vt:lpstr>Open Sans</vt:lpstr>
      <vt:lpstr>Calibri</vt:lpstr>
      <vt:lpstr>Simple Light</vt:lpstr>
      <vt:lpstr>Generalizing Firmi:  Code to 3D-print Fermi Surfaces</vt:lpstr>
      <vt:lpstr>Fermi Surfaces: why do we care?</vt:lpstr>
      <vt:lpstr>Fermi Surfaces: how we derive them</vt:lpstr>
      <vt:lpstr>Firmi: using 3D-printing to visualize</vt:lpstr>
      <vt:lpstr>Firmi: interpolation</vt:lpstr>
      <vt:lpstr>Firmi: interpolation</vt:lpstr>
      <vt:lpstr>Firmi: interpolation</vt:lpstr>
      <vt:lpstr>Firmi: interpolation</vt:lpstr>
      <vt:lpstr>Firmi: interpolation</vt:lpstr>
      <vt:lpstr>Firmi: interpolation</vt:lpstr>
      <vt:lpstr>Firmi: interpolation</vt:lpstr>
      <vt:lpstr>Firmi: future endeavours</vt:lpstr>
      <vt:lpstr>Acknowledgements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Generalizing Firmi:  Code to 3D-print Fermi Surfaces</dc:title>
  <dc:creator>Brian Hungerman</dc:creator>
  <cp:lastModifiedBy>Brian Hungerman</cp:lastModifiedBy>
  <cp:revision>1</cp:revision>
  <dcterms:modified xsi:type="dcterms:W3CDTF">2018-04-19T02:27:10Z</dcterms:modified>
</cp:coreProperties>
</file>